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71" r:id="rId8"/>
    <p:sldId id="269" r:id="rId9"/>
    <p:sldId id="263" r:id="rId10"/>
  </p:sldIdLst>
  <p:sldSz cx="9144000" cy="6858000" type="screen4x3"/>
  <p:notesSz cx="6797675" cy="992822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6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340352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3608" y="274638"/>
            <a:ext cx="543339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67240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2905-70D3-4E47-AB08-860B21445496}" type="datetimeFigureOut">
              <a:rPr lang="en-AU" smtClean="0"/>
              <a:pPr/>
              <a:t>8/02/2017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2905-70D3-4E47-AB08-860B21445496}" type="datetimeFigureOut">
              <a:rPr lang="en-AU" smtClean="0"/>
              <a:pPr/>
              <a:t>8/02/2017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73630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273050"/>
            <a:ext cx="47628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608" y="1435100"/>
            <a:ext cx="273630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196752"/>
            <a:ext cx="971600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1600200"/>
            <a:ext cx="76431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82905-70D3-4E47-AB08-860B21445496}" type="datetimeFigureOut">
              <a:rPr lang="en-AU" smtClean="0"/>
              <a:pPr/>
              <a:t>8/02/2017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BA2C-0417-4ED0-A7FC-0136FBEF399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scouts australia COLOUR-high r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504" y="40804"/>
            <a:ext cx="720080" cy="1083940"/>
          </a:xfrm>
          <a:prstGeom prst="rect">
            <a:avLst/>
          </a:prstGeom>
        </p:spPr>
      </p:pic>
      <p:pic>
        <p:nvPicPr>
          <p:cNvPr id="8" name="Picture 7" descr="Be Prepared logo hi-re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24438" y="6309320"/>
            <a:ext cx="1412058" cy="435238"/>
          </a:xfrm>
          <a:prstGeom prst="rect">
            <a:avLst/>
          </a:prstGeom>
        </p:spPr>
      </p:pic>
      <p:pic>
        <p:nvPicPr>
          <p:cNvPr id="13" name="Picture 12" descr="SCT_Rope.eps"/>
          <p:cNvPicPr>
            <a:picLocks noChangeAspect="1"/>
          </p:cNvPicPr>
          <p:nvPr userDrawn="1"/>
        </p:nvPicPr>
        <p:blipFill>
          <a:blip r:embed="rId14" cstate="print"/>
          <a:srcRect l="94075" r="445"/>
          <a:stretch>
            <a:fillRect/>
          </a:stretch>
        </p:blipFill>
        <p:spPr>
          <a:xfrm>
            <a:off x="21491" y="5085184"/>
            <a:ext cx="945761" cy="1700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61527" y="188640"/>
            <a:ext cx="30348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44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Plan</a:t>
            </a:r>
          </a:p>
          <a:p>
            <a:pPr algn="r"/>
            <a:r>
              <a:rPr lang="en-AU" sz="44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en-AU" sz="4400" b="1" spc="-1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834921" y="5949280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AU" sz="1600" baseline="300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lang="en-AU" sz="16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Mosman 1908 Scout 2017 Group Action Plan</a:t>
            </a:r>
            <a:endParaRPr lang="en-AU" sz="700" dirty="0" smtClean="0">
              <a:solidFill>
                <a:srgbClr val="CC3399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Sydney North Region</a:t>
            </a:r>
            <a:endParaRPr lang="en-A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Image may contain: 2 people, sky, outdoor and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5792"/>
            <a:ext cx="4171640" cy="55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may contain: 14 peo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78" y="170352"/>
            <a:ext cx="3608550" cy="28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4 people, people sta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53" y="3140968"/>
            <a:ext cx="3608550" cy="258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1</a:t>
            </a:r>
            <a:r>
              <a:rPr lang="en-AU" sz="3100" dirty="0" smtClean="0"/>
              <a:t>: To be recognised as contemporary and a relevant organisation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offer relevant, exciting programs for Cubs, Scouts and </a:t>
            </a:r>
            <a:r>
              <a:rPr lang="en-US" sz="1200" dirty="0" err="1" smtClean="0">
                <a:solidFill>
                  <a:schemeClr val="tx1"/>
                </a:solidFill>
              </a:rPr>
              <a:t>Venturers</a:t>
            </a:r>
            <a:r>
              <a:rPr lang="en-US" sz="1200" dirty="0" smtClean="0">
                <a:solidFill>
                  <a:schemeClr val="tx1"/>
                </a:solidFill>
              </a:rPr>
              <a:t>  throughout the year.</a:t>
            </a:r>
          </a:p>
          <a:p>
            <a:pPr lvl="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participate in Regional opportunities as appropriate</a:t>
            </a:r>
          </a:p>
          <a:p>
            <a:pPr lvl="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promote 1</a:t>
            </a:r>
            <a:r>
              <a:rPr lang="en-US" sz="1200" baseline="30000" dirty="0" smtClean="0">
                <a:solidFill>
                  <a:schemeClr val="tx1"/>
                </a:solidFill>
              </a:rPr>
              <a:t>st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Mosman</a:t>
            </a:r>
            <a:r>
              <a:rPr lang="en-US" sz="1200" dirty="0" smtClean="0">
                <a:solidFill>
                  <a:schemeClr val="tx1"/>
                </a:solidFill>
              </a:rPr>
              <a:t> Scouts within </a:t>
            </a:r>
            <a:r>
              <a:rPr lang="en-US" sz="1200" dirty="0" err="1" smtClean="0">
                <a:solidFill>
                  <a:schemeClr val="tx1"/>
                </a:solidFill>
              </a:rPr>
              <a:t>Mosman</a:t>
            </a:r>
            <a:r>
              <a:rPr lang="en-US" sz="1200" dirty="0" smtClean="0">
                <a:solidFill>
                  <a:schemeClr val="tx1"/>
                </a:solidFill>
              </a:rPr>
              <a:t> region.</a:t>
            </a:r>
          </a:p>
          <a:p>
            <a:pPr lvl="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have appropriately trained leaders</a:t>
            </a:r>
          </a:p>
          <a:p>
            <a:pPr lvl="0"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build a supporting team of volunteers.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1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meet </a:t>
            </a:r>
            <a:r>
              <a:rPr lang="en-US" sz="1200" dirty="0" smtClean="0">
                <a:solidFill>
                  <a:schemeClr val="tx1"/>
                </a:solidFill>
              </a:rPr>
              <a:t>at least once a term</a:t>
            </a:r>
            <a:endParaRPr kumimoji="0" lang="en-US" sz="120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To</a:t>
            </a:r>
            <a:r>
              <a:rPr lang="en-US" sz="1200" dirty="0" smtClean="0">
                <a:solidFill>
                  <a:schemeClr val="tx1"/>
                </a:solidFill>
              </a:rPr>
              <a:t>  have a strong weekly activity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have</a:t>
            </a:r>
            <a:r>
              <a:rPr kumimoji="0" lang="en-US" sz="1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clear, consistent and regular communication program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Committee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To meet </a:t>
            </a:r>
            <a:r>
              <a:rPr lang="en-US" sz="1200" dirty="0" smtClean="0">
                <a:solidFill>
                  <a:schemeClr val="tx1"/>
                </a:solidFill>
              </a:rPr>
              <a:t>at least once a term</a:t>
            </a:r>
            <a:endParaRPr lang="en-US" sz="1200" noProof="0" dirty="0" smtClean="0">
              <a:solidFill>
                <a:schemeClr val="tx1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12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manage our affairs professionally and efficiently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support District activities as appropriate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To attend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keep the Census up-to-date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To abide with the rules and regulations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To have a stronger Group at the end of 2017 measured by a minimum of 10 Cubs, 10 Scouts and 7 </a:t>
            </a:r>
            <a:r>
              <a:rPr lang="en-US" sz="1200" dirty="0" err="1" smtClean="0">
                <a:solidFill>
                  <a:schemeClr val="tx1"/>
                </a:solidFill>
              </a:rPr>
              <a:t>Venturers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</a:t>
            </a:r>
            <a:r>
              <a:rPr kumimoji="0" lang="en-US" sz="1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be financially viable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</a:rPr>
              <a:t>To</a:t>
            </a:r>
            <a:r>
              <a:rPr lang="en-US" sz="1200" dirty="0" smtClean="0">
                <a:solidFill>
                  <a:schemeClr val="tx1"/>
                </a:solidFill>
              </a:rPr>
              <a:t> have positive feedback from Cubs, Scouts and </a:t>
            </a:r>
            <a:r>
              <a:rPr lang="en-US" sz="1200" dirty="0" err="1" smtClean="0">
                <a:solidFill>
                  <a:schemeClr val="tx1"/>
                </a:solidFill>
              </a:rPr>
              <a:t>Venturers</a:t>
            </a:r>
            <a:r>
              <a:rPr lang="en-US" sz="1200" dirty="0" smtClean="0">
                <a:solidFill>
                  <a:schemeClr val="tx1"/>
                </a:solidFill>
              </a:rPr>
              <a:t>, parents and Leaders.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64" y="5013176"/>
            <a:ext cx="2247764" cy="16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2</a:t>
            </a:r>
            <a:r>
              <a:rPr lang="en-AU" sz="3100" dirty="0" smtClean="0"/>
              <a:t>: To have well trained, well resourced and passionate leaders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dirty="0" smtClean="0">
                <a:solidFill>
                  <a:schemeClr val="tx1"/>
                </a:solidFill>
              </a:rPr>
              <a:t>Ideal target would be a minimum of 2 qualified leaders for each section.</a:t>
            </a:r>
          </a:p>
          <a:p>
            <a:pPr marL="228600" indent="-228600">
              <a:buFont typeface="+mj-lt"/>
              <a:buAutoNum type="arabicPeriod"/>
            </a:pPr>
            <a:r>
              <a:rPr lang="en-AU" sz="1200" dirty="0" smtClean="0">
                <a:solidFill>
                  <a:schemeClr val="tx1"/>
                </a:solidFill>
              </a:rPr>
              <a:t>At the 2016 stocktake, the indication was that more smaller tents are required as quite a few are missing bits and pieces. Apart from tents the Group is very well resourced especially with watercraft.</a:t>
            </a:r>
            <a:endParaRPr lang="en-AU" sz="1200" dirty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1200" dirty="0" smtClean="0">
                <a:solidFill>
                  <a:schemeClr val="tx1"/>
                </a:solidFill>
              </a:rPr>
              <a:t>All </a:t>
            </a:r>
            <a:r>
              <a:rPr lang="en-AU" sz="1200" dirty="0">
                <a:solidFill>
                  <a:schemeClr val="tx1"/>
                </a:solidFill>
              </a:rPr>
              <a:t>leaders to complete an Adult Development Plan- regardless of their level of training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Invite all Leaders to Committee meetings.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applicable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The number and functionality of tents meets with the approval of the Leaders.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Image may contain: one or more people, people stand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24949"/>
            <a:ext cx="2952328" cy="19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</a:t>
            </a:r>
            <a:r>
              <a:rPr lang="en-AU" sz="3100" b="1" dirty="0"/>
              <a:t>3</a:t>
            </a:r>
            <a:r>
              <a:rPr lang="en-AU" sz="3100" dirty="0" smtClean="0"/>
              <a:t>: Delivery high quality and consistent youth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Have a minimum 20% of Cubs achieve the Grey Wolf award. With the balance achieving at least 3 badges.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Have a minimum 20% of Scouts achieve at least one of the three Cords. With the balance achieving at least 3 badges.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Participate in Sirius Cup and the Regional Scout Hike</a:t>
            </a:r>
          </a:p>
          <a:p>
            <a:pPr lvl="0"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Leaders to table results each term.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Not applicable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applicable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Achievement of all three targets above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Image may contain: 1 person, outdo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2949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4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</a:t>
            </a:r>
            <a:r>
              <a:rPr lang="en-AU" sz="3100" b="1" dirty="0"/>
              <a:t>4</a:t>
            </a:r>
            <a:r>
              <a:rPr lang="en-AU" sz="3100" dirty="0" smtClean="0"/>
              <a:t>: Establish strong and contemporary partnerships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Continue to build relationships with HMAS Penguin, the </a:t>
            </a:r>
            <a:r>
              <a:rPr lang="en-US" sz="1200" dirty="0" err="1" smtClean="0">
                <a:solidFill>
                  <a:schemeClr val="tx1"/>
                </a:solidFill>
              </a:rPr>
              <a:t>Mosman</a:t>
            </a:r>
            <a:r>
              <a:rPr lang="en-US" sz="1200" dirty="0" smtClean="0">
                <a:solidFill>
                  <a:schemeClr val="tx1"/>
                </a:solidFill>
              </a:rPr>
              <a:t> Council and local police.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Adopt a firm but fair relationship with </a:t>
            </a:r>
            <a:r>
              <a:rPr lang="en-US" sz="1200" dirty="0" err="1" smtClean="0">
                <a:solidFill>
                  <a:schemeClr val="tx1"/>
                </a:solidFill>
              </a:rPr>
              <a:t>neighbours</a:t>
            </a:r>
            <a:r>
              <a:rPr lang="en-US" sz="1200" dirty="0" smtClean="0">
                <a:solidFill>
                  <a:schemeClr val="tx1"/>
                </a:solidFill>
              </a:rPr>
              <a:t> around the Barn.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Review other opportunities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Not applicable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Renew 5 year </a:t>
            </a:r>
            <a:r>
              <a:rPr lang="en-US" sz="1200" dirty="0" err="1" smtClean="0">
                <a:solidFill>
                  <a:schemeClr val="tx1"/>
                </a:solidFill>
              </a:rPr>
              <a:t>licence</a:t>
            </a:r>
            <a:r>
              <a:rPr lang="en-US" sz="1200" dirty="0" smtClean="0">
                <a:solidFill>
                  <a:schemeClr val="tx1"/>
                </a:solidFill>
              </a:rPr>
              <a:t> with HMAS Penguin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applicable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 reasonable complaints from our partners during the year.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96952"/>
            <a:ext cx="1615679" cy="287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5</a:t>
            </a:r>
            <a:r>
              <a:rPr lang="en-AU" sz="3100" dirty="0" smtClean="0"/>
              <a:t>: To be a well governed, effective and agile organisation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For the Committee to meet at least once a term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For minutes, asset registers and other requisite forms be completed as per Scout standards.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For all invoices to be paid within 30 days.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comply with 1</a:t>
            </a:r>
            <a:r>
              <a:rPr lang="en-US" sz="1200" baseline="30000" dirty="0" smtClean="0">
                <a:solidFill>
                  <a:schemeClr val="tx1"/>
                </a:solidFill>
              </a:rPr>
              <a:t>st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Mosman</a:t>
            </a:r>
            <a:r>
              <a:rPr lang="en-US" sz="1200" dirty="0" smtClean="0">
                <a:solidFill>
                  <a:schemeClr val="tx1"/>
                </a:solidFill>
              </a:rPr>
              <a:t> protocols and standards.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Not applicable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Constantly monitor</a:t>
            </a:r>
            <a:r>
              <a:rPr kumimoji="0" lang="en-US" sz="1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appropriate actions are taken and recorded in the Minutes.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Compliance as per Scouting standards.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r>
              <a:rPr lang="en-AU" sz="1200" dirty="0">
                <a:solidFill>
                  <a:srgbClr val="000000"/>
                </a:solidFill>
                <a:latin typeface="Calibri" panose="020F0502020204030204" pitchFamily="34" charset="0"/>
              </a:rPr>
              <a:t>1.  Positive feedback from Sydney North Region Office.</a:t>
            </a:r>
          </a:p>
          <a:p>
            <a:r>
              <a:rPr lang="en-AU" sz="1200" dirty="0">
                <a:solidFill>
                  <a:srgbClr val="000000"/>
                </a:solidFill>
                <a:latin typeface="Calibri" panose="020F0502020204030204" pitchFamily="34" charset="0"/>
              </a:rPr>
              <a:t>2.  Stronger community partnerships with suppliers.</a:t>
            </a:r>
            <a:endParaRPr lang="en-AU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146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92" y="3789040"/>
            <a:ext cx="2900388" cy="21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6</a:t>
            </a:r>
            <a:r>
              <a:rPr lang="en-AU" sz="3100" dirty="0" smtClean="0"/>
              <a:t>: To be financially robust and sustainable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be a financially viable </a:t>
            </a:r>
            <a:r>
              <a:rPr lang="en-US" sz="1200" dirty="0" err="1" smtClean="0">
                <a:solidFill>
                  <a:schemeClr val="tx1"/>
                </a:solidFill>
              </a:rPr>
              <a:t>organisation</a:t>
            </a:r>
            <a:r>
              <a:rPr lang="en-US" sz="1200" dirty="0" smtClean="0">
                <a:solidFill>
                  <a:schemeClr val="tx1"/>
                </a:solidFill>
              </a:rPr>
              <a:t> at all times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have the appropriate checks and balances in place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meet designated deadlines.</a:t>
            </a:r>
          </a:p>
          <a:p>
            <a:pPr lvl="0"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Not applicable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Change banks and simplify payments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noProof="0" dirty="0" smtClean="0">
                <a:solidFill>
                  <a:schemeClr val="tx1"/>
                </a:solidFill>
              </a:rPr>
              <a:t>Regularly review the Treasurer’s Variance report and take appropriate action if required.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 pitchFamily="34" charset="0"/>
              </a:rPr>
              <a:t>Install new children's kitchen at the Barn.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AU" sz="1200" dirty="0">
                <a:solidFill>
                  <a:srgbClr val="000000"/>
                </a:solidFill>
                <a:latin typeface="Calibri" panose="020F0502020204030204" pitchFamily="34" charset="0"/>
              </a:rPr>
              <a:t>Renovate </a:t>
            </a:r>
            <a:r>
              <a:rPr lang="en-AU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Freeston</a:t>
            </a:r>
            <a:r>
              <a:rPr lang="en-AU" sz="1200" dirty="0">
                <a:solidFill>
                  <a:srgbClr val="000000"/>
                </a:solidFill>
                <a:latin typeface="Calibri" panose="020F0502020204030204" pitchFamily="34" charset="0"/>
              </a:rPr>
              <a:t> Hall with repairs and paint.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smtClean="0">
                <a:solidFill>
                  <a:schemeClr val="tx1"/>
                </a:solidFill>
              </a:rPr>
              <a:t>District </a:t>
            </a:r>
            <a:r>
              <a:rPr lang="en-US" sz="1200" b="1" i="1" dirty="0" smtClean="0">
                <a:solidFill>
                  <a:schemeClr val="tx1"/>
                </a:solidFill>
              </a:rPr>
              <a:t>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applicable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Achieve the above targets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No automatic alt text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23" y="4221088"/>
            <a:ext cx="23057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8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>
            <a:normAutofit fontScale="90000"/>
          </a:bodyPr>
          <a:lstStyle/>
          <a:p>
            <a:r>
              <a:rPr lang="en-AU" sz="3100" b="1" dirty="0" smtClean="0"/>
              <a:t>Key Outcome </a:t>
            </a:r>
            <a:r>
              <a:rPr lang="en-AU" sz="3100" b="1" dirty="0"/>
              <a:t>7</a:t>
            </a:r>
            <a:r>
              <a:rPr lang="en-AU" sz="3100" dirty="0" smtClean="0"/>
              <a:t>: To be a technology savvy organisation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3"/>
            <a:ext cx="3744416" cy="2664296"/>
          </a:xfrm>
          <a:noFill/>
          <a:ln>
            <a:solidFill>
              <a:srgbClr val="00694E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en-US" sz="1200" b="1" dirty="0" smtClean="0">
                <a:solidFill>
                  <a:schemeClr val="tx1"/>
                </a:solidFill>
              </a:rPr>
              <a:t>Targets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continually improve our website communications</a:t>
            </a:r>
          </a:p>
          <a:p>
            <a:pPr lvl="0">
              <a:buFont typeface="+mj-lt"/>
              <a:buAutoNum type="arabicPeriod"/>
            </a:pPr>
            <a:r>
              <a:rPr lang="en-US" sz="1200" dirty="0" smtClean="0">
                <a:solidFill>
                  <a:schemeClr val="tx1"/>
                </a:solidFill>
              </a:rPr>
              <a:t>To use </a:t>
            </a:r>
            <a:r>
              <a:rPr lang="en-US" sz="1200" dirty="0" err="1" smtClean="0">
                <a:solidFill>
                  <a:schemeClr val="tx1"/>
                </a:solidFill>
              </a:rPr>
              <a:t>Trybooking</a:t>
            </a:r>
            <a:r>
              <a:rPr lang="en-US" sz="1200" dirty="0" smtClean="0">
                <a:solidFill>
                  <a:schemeClr val="tx1"/>
                </a:solidFill>
              </a:rPr>
              <a:t> for subscriptions, events, Hall hire </a:t>
            </a:r>
            <a:r>
              <a:rPr lang="en-US" sz="1200" dirty="0" err="1" smtClean="0">
                <a:solidFill>
                  <a:schemeClr val="tx1"/>
                </a:solidFill>
              </a:rPr>
              <a:t>etc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8064" y="1196752"/>
            <a:ext cx="3744416" cy="475252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Council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Not applicable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continually</a:t>
            </a:r>
            <a:r>
              <a:rPr kumimoji="0" lang="en-US" sz="12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 and if necessary improve on existing technical support.</a:t>
            </a:r>
            <a:endParaRPr kumimoji="0" lang="en-US" sz="12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200" b="1" i="1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District or other party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applicable</a:t>
            </a:r>
          </a:p>
          <a:p>
            <a:pPr marL="342900" lvl="0" indent="-342900">
              <a:spcBef>
                <a:spcPct val="20000"/>
              </a:spcBef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AU" sz="1200" dirty="0" smtClean="0">
              <a:solidFill>
                <a:schemeClr val="tx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87624" y="4077072"/>
            <a:ext cx="3744416" cy="1872208"/>
          </a:xfrm>
          <a:prstGeom prst="rect">
            <a:avLst/>
          </a:prstGeom>
          <a:noFill/>
          <a:ln w="25400" cap="flat" cmpd="sng" algn="ctr">
            <a:solidFill>
              <a:srgbClr val="00694E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 of success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To have parents using the website 90% of the time for Scout information/payments/hall bookings </a:t>
            </a:r>
            <a:r>
              <a:rPr lang="en-US" sz="1200" dirty="0" err="1" smtClean="0">
                <a:solidFill>
                  <a:schemeClr val="tx1"/>
                </a:solidFill>
              </a:rPr>
              <a:t>etc</a:t>
            </a:r>
            <a:endParaRPr kumimoji="0" lang="en-US" sz="1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attachment.outlook.office.net/owa/david_diurnal@hotmail.com/service.svc/s/GetAttachmentThumbnail?id=AQMkADAwATYwMAItOGZkMC0zMmM4LTAwAi0wMAoARgAAAxhk9tQxF6BPj9Y2qG46vVAHAF8JK%2BnGz7ZLo58Ct7Pm5OgAAAIBDAAAAF8JK%2BnGz7ZLo58Ct7Pm5OgAAABMQfq7AAAAARIAEACPkabN%2B2gJTpw%2FZSiz6KJd&amp;thumbnailType=2&amp;X-OWA-CANARY=0xStS8PJS0qjPLVNuceLFCAGEh3eT9QYaFLXSukAn5s6jN01uVDxPo5Cay9Wit7PCTNEuZvPiJc.&amp;token=6ada7de3-ea10-42de-baae-82928f497a3e&amp;owa=outlook.live.com&amp;is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17" y="3928581"/>
            <a:ext cx="3599110" cy="20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8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778098"/>
          </a:xfrm>
        </p:spPr>
        <p:txBody>
          <a:bodyPr/>
          <a:lstStyle/>
          <a:p>
            <a:r>
              <a:rPr lang="en-AU" dirty="0" smtClean="0"/>
              <a:t>Baseline measures - 2017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1340768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 smtClean="0"/>
              <a:t>Build Cub and Scout groups to 10 + members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Achieve at least 2 trained Leaders for each Section.</a:t>
            </a:r>
          </a:p>
          <a:p>
            <a:pPr marL="342900" indent="-342900">
              <a:buFont typeface="+mj-lt"/>
              <a:buAutoNum type="arabicPeriod"/>
            </a:pPr>
            <a:endParaRPr lang="en-AU" dirty="0"/>
          </a:p>
          <a:p>
            <a:pPr marL="342900" indent="-342900">
              <a:buFont typeface="+mj-lt"/>
              <a:buAutoNum type="arabicPeriod"/>
            </a:pPr>
            <a:r>
              <a:rPr lang="en-AU" dirty="0" smtClean="0"/>
              <a:t>Achieve positive and regular feedback from Cubs, Scouts and Venturers on the programs offered each week</a:t>
            </a:r>
            <a:endParaRPr lang="en-AU" dirty="0"/>
          </a:p>
        </p:txBody>
      </p:sp>
      <p:pic>
        <p:nvPicPr>
          <p:cNvPr id="6" name="Picture 6" descr="Image may contain: 18 people, people smiling, people standing, child, outdoor and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4939898" cy="347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17">
  <a:themeElements>
    <a:clrScheme name="Custom 1">
      <a:dk1>
        <a:sysClr val="windowText" lastClr="000000"/>
      </a:dk1>
      <a:lt1>
        <a:sysClr val="window" lastClr="FFFFFF"/>
      </a:lt1>
      <a:dk2>
        <a:srgbClr val="006E54"/>
      </a:dk2>
      <a:lt2>
        <a:srgbClr val="DBF5F9"/>
      </a:lt2>
      <a:accent1>
        <a:srgbClr val="006E54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Presentation17</Template>
  <TotalTime>646</TotalTime>
  <Words>773</Words>
  <Application>Microsoft Office PowerPoint</Application>
  <PresentationFormat>On-screen Show (4:3)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Presentation17</vt:lpstr>
      <vt:lpstr>PowerPoint Presentation</vt:lpstr>
      <vt:lpstr>Key Outcome 1: To be recognised as contemporary and a relevant organisation</vt:lpstr>
      <vt:lpstr>Key Outcome 2: To have well trained, well resourced and passionate leaders</vt:lpstr>
      <vt:lpstr>Key Outcome 3: Delivery high quality and consistent youth programs</vt:lpstr>
      <vt:lpstr>Key Outcome 4: Establish strong and contemporary partnerships</vt:lpstr>
      <vt:lpstr>Key Outcome 5: To be a well governed, effective and agile organisation</vt:lpstr>
      <vt:lpstr>Key Outcome 6: To be financially robust and sustainable</vt:lpstr>
      <vt:lpstr>Key Outcome 7: To be a technology savvy organisation</vt:lpstr>
      <vt:lpstr>Baseline measures - 2017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shannah</dc:creator>
  <cp:lastModifiedBy>David Day</cp:lastModifiedBy>
  <cp:revision>49</cp:revision>
  <dcterms:created xsi:type="dcterms:W3CDTF">2010-10-22T00:10:37Z</dcterms:created>
  <dcterms:modified xsi:type="dcterms:W3CDTF">2017-02-08T04:54:42Z</dcterms:modified>
</cp:coreProperties>
</file>